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5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1">
          <p15:clr>
            <a:srgbClr val="A4A3A4"/>
          </p15:clr>
        </p15:guide>
        <p15:guide id="2" pos="46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-235" y="134"/>
      </p:cViewPr>
      <p:guideLst>
        <p:guide orient="horz" pos="2591"/>
        <p:guide pos="46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F7021451-1387-4CA6-816F-3879F97B5CBC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92" userDrawn="1">
          <p15:clr>
            <a:srgbClr val="FBAE40"/>
          </p15:clr>
        </p15:guide>
        <p15:guide id="2" pos="460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239FBE-BE2A-A735-BE6C-3492921A3C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318D5DDB-4DBE-C6F9-E819-DFF1E682DF8B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92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talk.hyundai-steel.com/2022/04/18/%ec%84%a4%eb%ac%b8%ea%b2%b0%ea%b3%bc%ec%b7%a8%eb%af%b8%ec%83%9d%ed%99%9c-%ed%8e%b8%eb%82%98%eb%a7%8c-%ec%97%86%ec%96%b4-%ec%a6%90%ec%83%9d-%ec%b7%a8%eb%af%b8/" TargetMode="External"/><Relationship Id="rId7" Type="http://schemas.openxmlformats.org/officeDocument/2006/relationships/hyperlink" Target="https://www.ngetnews.com/news/articleView.html?idxno=42466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hyperlink" Target="https://test-it.co.kr/test2.html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s://blog.naver.com/finnisheducation/22297665762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96093" y="1760577"/>
            <a:ext cx="7788235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AI </a:t>
            </a:r>
            <a:r>
              <a:rPr lang="ko-KR" alt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기반</a:t>
            </a:r>
            <a:endParaRPr lang="en-US" altLang="ko-KR" sz="5681" b="1" kern="0" spc="-114" dirty="0">
              <a:solidFill>
                <a:srgbClr val="000000"/>
              </a:solidFill>
              <a:latin typeface="adonis-web" pitchFamily="34" charset="0"/>
              <a:ea typeface="adonis-web" pitchFamily="34" charset="-122"/>
              <a:cs typeface="adonis-web" pitchFamily="34" charset="-120"/>
            </a:endParaRPr>
          </a:p>
          <a:p>
            <a:pPr algn="ctr">
              <a:lnSpc>
                <a:spcPts val="7101"/>
              </a:lnSpc>
            </a:pPr>
            <a:r>
              <a:rPr lang="en-US" altLang="ko-KR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</a:t>
            </a:r>
            <a:r>
              <a:rPr lang="en-US" altLang="ko-KR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altLang="ko-KR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추천</a:t>
            </a:r>
            <a:r>
              <a:rPr lang="en-US" altLang="ko-KR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altLang="ko-KR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서비스</a:t>
            </a:r>
            <a:endParaRPr lang="en-US" altLang="ko-KR" sz="5681" dirty="0"/>
          </a:p>
          <a:p>
            <a:pPr marL="0" indent="0" algn="ctr">
              <a:lnSpc>
                <a:spcPts val="7101"/>
              </a:lnSpc>
              <a:buNone/>
            </a:pPr>
            <a:endParaRPr lang="en-US" sz="568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4B9C3F6-A4C5-466F-A496-40CCA335058A}"/>
              </a:ext>
            </a:extLst>
          </p:cNvPr>
          <p:cNvGrpSpPr/>
          <p:nvPr/>
        </p:nvGrpSpPr>
        <p:grpSpPr>
          <a:xfrm>
            <a:off x="833199" y="5605402"/>
            <a:ext cx="9306401" cy="916424"/>
            <a:chOff x="833199" y="6469023"/>
            <a:chExt cx="9306401" cy="916424"/>
          </a:xfrm>
        </p:grpSpPr>
        <p:sp>
          <p:nvSpPr>
            <p:cNvPr id="7" name="Text 3"/>
            <p:cNvSpPr/>
            <p:nvPr/>
          </p:nvSpPr>
          <p:spPr>
            <a:xfrm>
              <a:off x="833199" y="6469023"/>
              <a:ext cx="9306401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소 속 	</a:t>
              </a:r>
              <a:r>
                <a:rPr lang="en-US" sz="1750" b="1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파이썬</a:t>
              </a: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6팀</a:t>
              </a:r>
              <a:endParaRPr lang="en-US" sz="175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833199" y="7052191"/>
              <a:ext cx="9306401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624"/>
                </a:lnSpc>
                <a:buNone/>
              </a:pP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팀 원 	</a:t>
              </a:r>
              <a:r>
                <a:rPr lang="en-US" sz="1750" b="1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류민우</a:t>
              </a: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, </a:t>
              </a:r>
              <a:r>
                <a:rPr lang="en-US" sz="1750" b="1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서준하</a:t>
              </a: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, </a:t>
              </a:r>
              <a:r>
                <a:rPr lang="en-US" sz="1750" b="1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정우진</a:t>
              </a: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,</a:t>
              </a:r>
              <a:r>
                <a:rPr lang="en-US" altLang="ko-KR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제유진, </a:t>
              </a:r>
              <a:r>
                <a:rPr lang="en-US" sz="1750" b="1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b="1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황수빈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78427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2. </a:t>
            </a:r>
            <a:r>
              <a:rPr lang="en-US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요구</a:t>
            </a: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사항</a:t>
            </a: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정의</a:t>
            </a:r>
            <a:endParaRPr lang="en-US" sz="5681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130510"/>
            <a:ext cx="9933503" cy="27316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6112073"/>
            <a:ext cx="993350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38456" y="427673"/>
            <a:ext cx="3659743" cy="457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2"/>
              </a:lnSpc>
              <a:buNone/>
            </a:pPr>
            <a:r>
              <a:rPr lang="en-US" sz="2882" b="1" kern="0" spc="-5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유저 플로우</a:t>
            </a:r>
            <a:endParaRPr lang="en-US" sz="288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080" y="1064299"/>
            <a:ext cx="625814" cy="125420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561647" y="1752793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531" dirty="0"/>
          </a:p>
        </p:txBody>
      </p:sp>
      <p:sp>
        <p:nvSpPr>
          <p:cNvPr id="7" name="Text 3"/>
          <p:cNvSpPr/>
          <p:nvPr/>
        </p:nvSpPr>
        <p:spPr>
          <a:xfrm>
            <a:off x="6076355" y="1378566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서비스 접속</a:t>
            </a:r>
            <a:endParaRPr lang="en-US" sz="1441" dirty="0"/>
          </a:p>
        </p:txBody>
      </p:sp>
      <p:sp>
        <p:nvSpPr>
          <p:cNvPr id="8" name="Text 4"/>
          <p:cNvSpPr/>
          <p:nvPr/>
        </p:nvSpPr>
        <p:spPr>
          <a:xfrm>
            <a:off x="6076355" y="1700511"/>
            <a:ext cx="1910953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서비스에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</a:t>
            </a:r>
            <a:r>
              <a:rPr lang="en-US" altLang="ko-KR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접속</a:t>
            </a:r>
            <a:endParaRPr lang="en-US" sz="1225" dirty="0"/>
          </a:p>
        </p:txBody>
      </p:sp>
      <p:sp>
        <p:nvSpPr>
          <p:cNvPr id="9" name="Shape 5"/>
          <p:cNvSpPr/>
          <p:nvPr/>
        </p:nvSpPr>
        <p:spPr>
          <a:xfrm>
            <a:off x="5959673" y="2349551"/>
            <a:ext cx="4793456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338" y="2439148"/>
            <a:ext cx="1279297" cy="12818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559051" y="2978647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531" dirty="0"/>
          </a:p>
        </p:txBody>
      </p:sp>
      <p:sp>
        <p:nvSpPr>
          <p:cNvPr id="12" name="Text 7"/>
          <p:cNvSpPr/>
          <p:nvPr/>
        </p:nvSpPr>
        <p:spPr>
          <a:xfrm>
            <a:off x="6420564" y="2656702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취향 </a:t>
            </a:r>
            <a:r>
              <a:rPr lang="en-US" sz="1441" b="1" kern="0" spc="-29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정보</a:t>
            </a: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441" b="1" kern="0" spc="-29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입력</a:t>
            </a: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(</a:t>
            </a:r>
            <a:r>
              <a:rPr lang="ko-KR" alt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심리 테스트</a:t>
            </a: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)</a:t>
            </a:r>
            <a:endParaRPr lang="en-US" sz="1441" dirty="0"/>
          </a:p>
        </p:txBody>
      </p:sp>
      <p:sp>
        <p:nvSpPr>
          <p:cNvPr id="13" name="Text 8"/>
          <p:cNvSpPr/>
          <p:nvPr/>
        </p:nvSpPr>
        <p:spPr>
          <a:xfrm>
            <a:off x="6420564" y="2978647"/>
            <a:ext cx="3409950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사용자의 성향, 관심사, 기존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등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파악</a:t>
            </a:r>
            <a:endParaRPr lang="en-US" sz="1225" dirty="0"/>
          </a:p>
        </p:txBody>
      </p:sp>
      <p:sp>
        <p:nvSpPr>
          <p:cNvPr id="14" name="Text 9"/>
          <p:cNvSpPr/>
          <p:nvPr/>
        </p:nvSpPr>
        <p:spPr>
          <a:xfrm>
            <a:off x="6420564" y="3305116"/>
            <a:ext cx="3409950" cy="186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필요 데이터:  사용자의 성향, 관심사 등 사용자를 파악 하기 위한 데이터</a:t>
            </a:r>
            <a:endParaRPr lang="en-US" sz="980" dirty="0"/>
          </a:p>
        </p:txBody>
      </p:sp>
      <p:sp>
        <p:nvSpPr>
          <p:cNvPr id="15" name="Shape 10"/>
          <p:cNvSpPr/>
          <p:nvPr/>
        </p:nvSpPr>
        <p:spPr>
          <a:xfrm>
            <a:off x="6303883" y="3767585"/>
            <a:ext cx="4449247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397" y="3841645"/>
            <a:ext cx="1918666" cy="128164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559051" y="4147002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531" dirty="0"/>
          </a:p>
        </p:txBody>
      </p:sp>
      <p:sp>
        <p:nvSpPr>
          <p:cNvPr id="18" name="Text 12"/>
          <p:cNvSpPr/>
          <p:nvPr/>
        </p:nvSpPr>
        <p:spPr>
          <a:xfrm>
            <a:off x="6764774" y="4074736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AI </a:t>
            </a:r>
            <a:r>
              <a:rPr lang="ko-KR" alt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를 이용한 </a:t>
            </a:r>
            <a:r>
              <a:rPr lang="en-US" sz="1441" b="1" kern="0" spc="-29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추천</a:t>
            </a:r>
            <a:endParaRPr lang="en-US" sz="1441" dirty="0"/>
          </a:p>
        </p:txBody>
      </p:sp>
      <p:sp>
        <p:nvSpPr>
          <p:cNvPr id="19" name="Text 13"/>
          <p:cNvSpPr/>
          <p:nvPr/>
        </p:nvSpPr>
        <p:spPr>
          <a:xfrm>
            <a:off x="6764774" y="4396681"/>
            <a:ext cx="3142417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수집 된 정보를 바탕으로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최적의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추천</a:t>
            </a:r>
            <a:endParaRPr lang="en-US" sz="1225" dirty="0"/>
          </a:p>
        </p:txBody>
      </p:sp>
      <p:sp>
        <p:nvSpPr>
          <p:cNvPr id="20" name="Text 14"/>
          <p:cNvSpPr/>
          <p:nvPr/>
        </p:nvSpPr>
        <p:spPr>
          <a:xfrm>
            <a:off x="6764774" y="4723151"/>
            <a:ext cx="3142417" cy="186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필요 데이터: 학습된 AI</a:t>
            </a:r>
            <a:endParaRPr lang="en-US" sz="980" dirty="0"/>
          </a:p>
        </p:txBody>
      </p:sp>
      <p:sp>
        <p:nvSpPr>
          <p:cNvPr id="21" name="Shape 15"/>
          <p:cNvSpPr/>
          <p:nvPr/>
        </p:nvSpPr>
        <p:spPr>
          <a:xfrm>
            <a:off x="6648093" y="5185619"/>
            <a:ext cx="4105037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847" y="5223481"/>
            <a:ext cx="2609259" cy="130723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559051" y="5717976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531" dirty="0"/>
          </a:p>
        </p:txBody>
      </p:sp>
      <p:sp>
        <p:nvSpPr>
          <p:cNvPr id="24" name="Text 17"/>
          <p:cNvSpPr/>
          <p:nvPr/>
        </p:nvSpPr>
        <p:spPr>
          <a:xfrm>
            <a:off x="7108984" y="5376209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</a:t>
            </a: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1441" b="1" kern="0" spc="-29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체험</a:t>
            </a: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ko-KR" alt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정보 제공</a:t>
            </a:r>
            <a:endParaRPr lang="en-US" sz="1441" dirty="0"/>
          </a:p>
        </p:txBody>
      </p:sp>
      <p:sp>
        <p:nvSpPr>
          <p:cNvPr id="25" name="Text 18"/>
          <p:cNvSpPr/>
          <p:nvPr/>
        </p:nvSpPr>
        <p:spPr>
          <a:xfrm>
            <a:off x="7108984" y="5698154"/>
            <a:ext cx="3527465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추천된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취미를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체험할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수 있는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다양한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정</a:t>
            </a:r>
            <a:r>
              <a:rPr lang="ko-KR" alt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보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제공</a:t>
            </a:r>
            <a:endParaRPr lang="en-US" sz="1225" dirty="0"/>
          </a:p>
        </p:txBody>
      </p:sp>
      <p:sp>
        <p:nvSpPr>
          <p:cNvPr id="26" name="Text 19"/>
          <p:cNvSpPr/>
          <p:nvPr/>
        </p:nvSpPr>
        <p:spPr>
          <a:xfrm>
            <a:off x="7108984" y="6023782"/>
            <a:ext cx="3527465" cy="186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470"/>
              </a:lnSpc>
              <a:buNone/>
            </a:pPr>
            <a:r>
              <a:rPr lang="en-US" sz="98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필요 데이터: 각각의 취미에 대한 추가 정보</a:t>
            </a:r>
            <a:endParaRPr lang="en-US" sz="980" dirty="0"/>
          </a:p>
        </p:txBody>
      </p:sp>
      <p:sp>
        <p:nvSpPr>
          <p:cNvPr id="27" name="Shape 20"/>
          <p:cNvSpPr/>
          <p:nvPr/>
        </p:nvSpPr>
        <p:spPr>
          <a:xfrm>
            <a:off x="6992303" y="6603654"/>
            <a:ext cx="3760827" cy="15538"/>
          </a:xfrm>
          <a:prstGeom prst="roundRect">
            <a:avLst>
              <a:gd name="adj" fmla="val 4504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1264" y="6603654"/>
            <a:ext cx="3357446" cy="1345645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614987" y="7022914"/>
            <a:ext cx="106680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531" b="1" kern="0" spc="-3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</a:t>
            </a:r>
            <a:endParaRPr lang="en-US" sz="1531" dirty="0"/>
          </a:p>
        </p:txBody>
      </p:sp>
      <p:sp>
        <p:nvSpPr>
          <p:cNvPr id="30" name="Text 22"/>
          <p:cNvSpPr/>
          <p:nvPr/>
        </p:nvSpPr>
        <p:spPr>
          <a:xfrm>
            <a:off x="7453193" y="6934141"/>
            <a:ext cx="1829872" cy="2287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801"/>
              </a:lnSpc>
              <a:buNone/>
            </a:pPr>
            <a:r>
              <a:rPr lang="en-US" sz="1441" b="1" kern="0" spc="-2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피드백 및 개선</a:t>
            </a:r>
            <a:endParaRPr lang="en-US" sz="1441" dirty="0"/>
          </a:p>
        </p:txBody>
      </p:sp>
      <p:sp>
        <p:nvSpPr>
          <p:cNvPr id="31" name="Text 23"/>
          <p:cNvSpPr/>
          <p:nvPr/>
        </p:nvSpPr>
        <p:spPr>
          <a:xfrm>
            <a:off x="7453193" y="7256086"/>
            <a:ext cx="3183255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사용자의 피드백을 통해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추천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225" kern="0" spc="-24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알고리즘</a:t>
            </a: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개</a:t>
            </a:r>
            <a:r>
              <a:rPr lang="ko-KR" alt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선</a:t>
            </a:r>
            <a:endParaRPr lang="en-US" sz="12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547104" y="586502"/>
            <a:ext cx="5019080" cy="627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40"/>
              </a:lnSpc>
              <a:buNone/>
            </a:pPr>
            <a:r>
              <a:rPr lang="en-US" sz="3952" b="1" kern="0" spc="-79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시퀀스 다이어그램</a:t>
            </a:r>
            <a:endParaRPr lang="en-US" sz="395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04" y="1640562"/>
            <a:ext cx="9536192" cy="54450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47104" y="7325558"/>
            <a:ext cx="9536192" cy="32004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19"/>
              </a:lnSpc>
              <a:buNone/>
            </a:pPr>
            <a:endParaRPr lang="en-US" sz="168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228052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참조할 모델</a:t>
            </a:r>
            <a:endParaRPr lang="en-US" sz="4117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491AB7A-5F16-21BF-D437-684F4BD03E8A}"/>
              </a:ext>
            </a:extLst>
          </p:cNvPr>
          <p:cNvGrpSpPr/>
          <p:nvPr/>
        </p:nvGrpSpPr>
        <p:grpSpPr>
          <a:xfrm>
            <a:off x="2348389" y="3378279"/>
            <a:ext cx="2233374" cy="2237423"/>
            <a:chOff x="2348389" y="3378279"/>
            <a:chExt cx="2233374" cy="2237423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8389" y="3378279"/>
              <a:ext cx="555427" cy="555427"/>
            </a:xfrm>
            <a:prstGeom prst="rect">
              <a:avLst/>
            </a:prstGeom>
          </p:spPr>
        </p:pic>
        <p:sp>
          <p:nvSpPr>
            <p:cNvPr id="6" name="Text 2"/>
            <p:cNvSpPr/>
            <p:nvPr/>
          </p:nvSpPr>
          <p:spPr>
            <a:xfrm>
              <a:off x="2348389" y="4155877"/>
              <a:ext cx="2233374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MBTI 기반 추천</a:t>
              </a:r>
              <a:endParaRPr lang="en-US" sz="2058" dirty="0"/>
            </a:p>
          </p:txBody>
        </p:sp>
        <p:sp>
          <p:nvSpPr>
            <p:cNvPr id="7" name="Text 3"/>
            <p:cNvSpPr/>
            <p:nvPr/>
          </p:nvSpPr>
          <p:spPr>
            <a:xfrm>
              <a:off x="2348389" y="4615934"/>
              <a:ext cx="2233374" cy="99976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사용자의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MBTI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유형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분석</a:t>
              </a:r>
              <a:endPara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적합한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추천</a:t>
              </a:r>
              <a:endParaRPr lang="en-US" sz="1600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7E40C4A-D9CA-25AE-D0B9-AEF823E4A766}"/>
              </a:ext>
            </a:extLst>
          </p:cNvPr>
          <p:cNvGrpSpPr/>
          <p:nvPr/>
        </p:nvGrpSpPr>
        <p:grpSpPr>
          <a:xfrm>
            <a:off x="4915019" y="3378279"/>
            <a:ext cx="2233493" cy="1570911"/>
            <a:chOff x="4915019" y="3378279"/>
            <a:chExt cx="2233493" cy="1570911"/>
          </a:xfrm>
        </p:grpSpPr>
        <p:pic>
          <p:nvPicPr>
            <p:cNvPr id="8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5019" y="3378279"/>
              <a:ext cx="555427" cy="555427"/>
            </a:xfrm>
            <a:prstGeom prst="rect">
              <a:avLst/>
            </a:prstGeom>
          </p:spPr>
        </p:pic>
        <p:sp>
          <p:nvSpPr>
            <p:cNvPr id="9" name="Text 4"/>
            <p:cNvSpPr/>
            <p:nvPr/>
          </p:nvSpPr>
          <p:spPr>
            <a:xfrm>
              <a:off x="4915019" y="4155877"/>
              <a:ext cx="2233493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기술 스택</a:t>
              </a:r>
              <a:endParaRPr lang="en-US" sz="2058" dirty="0"/>
            </a:p>
          </p:txBody>
        </p:sp>
        <p:sp>
          <p:nvSpPr>
            <p:cNvPr id="10" name="Text 5"/>
            <p:cNvSpPr/>
            <p:nvPr/>
          </p:nvSpPr>
          <p:spPr>
            <a:xfrm>
              <a:off x="4915019" y="4615934"/>
              <a:ext cx="1878092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 algn="l">
                <a:lnSpc>
                  <a:spcPts val="2624"/>
                </a:lnSpc>
                <a:buSzPct val="100000"/>
                <a:buChar char="•"/>
              </a:pP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Tensorflow,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Keras</a:t>
              </a:r>
              <a:endPara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342900" indent="-342900">
                <a:lnSpc>
                  <a:spcPts val="2624"/>
                </a:lnSpc>
                <a:buSzPct val="100000"/>
                <a:buFontTx/>
                <a:buChar char="•"/>
              </a:pPr>
              <a:r>
                <a:rPr lang="en-US" altLang="ko-KR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Python</a:t>
              </a:r>
              <a:endParaRPr lang="en-US" altLang="ko-KR" sz="1600" dirty="0"/>
            </a:p>
            <a:p>
              <a:pPr algn="l">
                <a:lnSpc>
                  <a:spcPts val="2624"/>
                </a:lnSpc>
                <a:buSzPct val="100000"/>
              </a:pPr>
              <a:endPara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7C77087-EED0-9DD5-11F5-384803ECAD0B}"/>
              </a:ext>
            </a:extLst>
          </p:cNvPr>
          <p:cNvGrpSpPr/>
          <p:nvPr/>
        </p:nvGrpSpPr>
        <p:grpSpPr>
          <a:xfrm>
            <a:off x="7481768" y="3378279"/>
            <a:ext cx="2233374" cy="2237423"/>
            <a:chOff x="7481768" y="3378279"/>
            <a:chExt cx="2233374" cy="2237423"/>
          </a:xfrm>
        </p:grpSpPr>
        <p:pic>
          <p:nvPicPr>
            <p:cNvPr id="13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1768" y="3378279"/>
              <a:ext cx="555427" cy="555427"/>
            </a:xfrm>
            <a:prstGeom prst="rect">
              <a:avLst/>
            </a:prstGeom>
          </p:spPr>
        </p:pic>
        <p:sp>
          <p:nvSpPr>
            <p:cNvPr id="14" name="Text 8"/>
            <p:cNvSpPr/>
            <p:nvPr/>
          </p:nvSpPr>
          <p:spPr>
            <a:xfrm>
              <a:off x="7481768" y="4155877"/>
              <a:ext cx="2233374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데이터셋</a:t>
              </a:r>
              <a:endParaRPr lang="en-US" sz="2058" dirty="0"/>
            </a:p>
          </p:txBody>
        </p:sp>
        <p:sp>
          <p:nvSpPr>
            <p:cNvPr id="15" name="Text 9"/>
            <p:cNvSpPr/>
            <p:nvPr/>
          </p:nvSpPr>
          <p:spPr>
            <a:xfrm>
              <a:off x="7481768" y="4615934"/>
              <a:ext cx="2233374" cy="99976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정보</a:t>
              </a:r>
              <a:endParaRPr lang="en-US" altLang="ko-KR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키워드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기반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유사도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판단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데이터</a:t>
              </a:r>
              <a:endParaRPr lang="en-US" sz="16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ECBA7C-F215-8951-E9BB-328D20AF417B}"/>
              </a:ext>
            </a:extLst>
          </p:cNvPr>
          <p:cNvGrpSpPr/>
          <p:nvPr/>
        </p:nvGrpSpPr>
        <p:grpSpPr>
          <a:xfrm>
            <a:off x="10048399" y="3378279"/>
            <a:ext cx="2233493" cy="2570679"/>
            <a:chOff x="10048399" y="3378279"/>
            <a:chExt cx="2233493" cy="2570679"/>
          </a:xfrm>
        </p:grpSpPr>
        <p:pic>
          <p:nvPicPr>
            <p:cNvPr id="16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48399" y="3378279"/>
              <a:ext cx="555427" cy="555427"/>
            </a:xfrm>
            <a:prstGeom prst="rect">
              <a:avLst/>
            </a:prstGeom>
          </p:spPr>
        </p:pic>
        <p:sp>
          <p:nvSpPr>
            <p:cNvPr id="17" name="Text 10"/>
            <p:cNvSpPr/>
            <p:nvPr/>
          </p:nvSpPr>
          <p:spPr>
            <a:xfrm>
              <a:off x="10048399" y="4155877"/>
              <a:ext cx="2233493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 algn="l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272525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모델 학습</a:t>
              </a:r>
              <a:endParaRPr lang="en-US" sz="2058" dirty="0"/>
            </a:p>
          </p:txBody>
        </p:sp>
        <p:sp>
          <p:nvSpPr>
            <p:cNvPr id="18" name="Text 11"/>
            <p:cNvSpPr/>
            <p:nvPr/>
          </p:nvSpPr>
          <p:spPr>
            <a:xfrm>
              <a:off x="10048399" y="4615934"/>
              <a:ext cx="2233493" cy="133302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Keras 다중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분류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모델</a:t>
              </a:r>
              <a:endParaRPr lang="en-US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Train set: one-hot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vector로</a:t>
              </a:r>
              <a:r>
                <a:rPr 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레이블링</a:t>
              </a: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된 취미</a:t>
              </a:r>
              <a:r>
                <a:rPr lang="en-US" altLang="ko-KR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정보</a:t>
              </a:r>
              <a:endParaRPr lang="en-US" altLang="ko-KR" sz="160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285750" indent="-285750" algn="l">
                <a:lnSpc>
                  <a:spcPts val="2624"/>
                </a:lnSpc>
                <a:buFont typeface="Arial" panose="020B0604020202020204" pitchFamily="34" charset="0"/>
                <a:buChar char="•"/>
              </a:pPr>
              <a:r>
                <a:rPr lang="en-US" altLang="ko-KR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Word embedding (</a:t>
              </a: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선호</a:t>
              </a:r>
              <a:r>
                <a:rPr lang="en-US" altLang="ko-KR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/</a:t>
              </a:r>
              <a:r>
                <a:rPr lang="ko-KR" altLang="en-US" sz="160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비선호</a:t>
              </a:r>
              <a:r>
                <a:rPr lang="ko-KR" altLang="en-US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반영</a:t>
              </a:r>
              <a:r>
                <a:rPr lang="en-US" altLang="ko-KR" sz="160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053941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ko-KR" altLang="en-US" sz="4117" b="1" dirty="0"/>
              <a:t>추천 고려 사항</a:t>
            </a:r>
            <a:endParaRPr lang="en-US" sz="4117" b="1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539C86D-DDAB-C542-457F-30CFB102E181}"/>
              </a:ext>
            </a:extLst>
          </p:cNvPr>
          <p:cNvGrpSpPr/>
          <p:nvPr/>
        </p:nvGrpSpPr>
        <p:grpSpPr>
          <a:xfrm>
            <a:off x="2348389" y="2040612"/>
            <a:ext cx="9933503" cy="993339"/>
            <a:chOff x="2348389" y="2040612"/>
            <a:chExt cx="9933503" cy="993339"/>
          </a:xfrm>
        </p:grpSpPr>
        <p:sp>
          <p:nvSpPr>
            <p:cNvPr id="5" name="Text 2"/>
            <p:cNvSpPr/>
            <p:nvPr/>
          </p:nvSpPr>
          <p:spPr>
            <a:xfrm>
              <a:off x="2348389" y="2040612"/>
              <a:ext cx="2614017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000000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나이</a:t>
              </a:r>
              <a:endParaRPr lang="en-US" sz="2058" dirty="0"/>
            </a:p>
          </p:txBody>
        </p:sp>
        <p:sp>
          <p:nvSpPr>
            <p:cNvPr id="6" name="Text 3"/>
            <p:cNvSpPr/>
            <p:nvPr/>
          </p:nvSpPr>
          <p:spPr>
            <a:xfrm>
              <a:off x="2703790" y="2700695"/>
              <a:ext cx="9578102" cy="333256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342900" indent="-342900">
                <a:lnSpc>
                  <a:spcPts val="2624"/>
                </a:lnSpc>
                <a:buSzPct val="100000"/>
                <a:buFontTx/>
                <a:buChar char="•"/>
              </a:pP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나이와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취미의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상관관계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분석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데이터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활용</a:t>
              </a:r>
              <a:endParaRPr lang="en-US" altLang="ko-KR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342900" indent="-342900">
                <a:lnSpc>
                  <a:spcPts val="2624"/>
                </a:lnSpc>
                <a:buSzPct val="100000"/>
                <a:buFontTx/>
                <a:buChar char="•"/>
              </a:pP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사용자의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연령대에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맞는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최적의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altLang="ko-KR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altLang="ko-KR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제안</a:t>
              </a:r>
              <a:endPara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342900" indent="-342900" algn="l">
                <a:lnSpc>
                  <a:spcPts val="2624"/>
                </a:lnSpc>
                <a:buSzPct val="100000"/>
                <a:buChar char="•"/>
              </a:pPr>
              <a:endParaRPr lang="en-US" sz="1750" dirty="0"/>
            </a:p>
          </p:txBody>
        </p:sp>
      </p:grpSp>
      <p:sp>
        <p:nvSpPr>
          <p:cNvPr id="7" name="Text 4"/>
          <p:cNvSpPr/>
          <p:nvPr/>
        </p:nvSpPr>
        <p:spPr>
          <a:xfrm>
            <a:off x="2703790" y="3111698"/>
            <a:ext cx="95781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endParaRPr lang="en-US" sz="175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758DD01-FA53-0F2F-5003-ADFFE802BA12}"/>
              </a:ext>
            </a:extLst>
          </p:cNvPr>
          <p:cNvGrpSpPr/>
          <p:nvPr/>
        </p:nvGrpSpPr>
        <p:grpSpPr>
          <a:xfrm>
            <a:off x="2348389" y="3938289"/>
            <a:ext cx="9933503" cy="1006437"/>
            <a:chOff x="2348389" y="3778210"/>
            <a:chExt cx="9933503" cy="1006437"/>
          </a:xfrm>
        </p:grpSpPr>
        <p:sp>
          <p:nvSpPr>
            <p:cNvPr id="8" name="Text 5"/>
            <p:cNvSpPr/>
            <p:nvPr/>
          </p:nvSpPr>
          <p:spPr>
            <a:xfrm>
              <a:off x="2348389" y="3778210"/>
              <a:ext cx="2614017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000000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비선호 취미</a:t>
              </a:r>
              <a:endParaRPr lang="en-US" sz="2058" dirty="0"/>
            </a:p>
          </p:txBody>
        </p:sp>
        <p:sp>
          <p:nvSpPr>
            <p:cNvPr id="9" name="Text 6"/>
            <p:cNvSpPr/>
            <p:nvPr/>
          </p:nvSpPr>
          <p:spPr>
            <a:xfrm>
              <a:off x="2703790" y="4438293"/>
              <a:ext cx="9578102" cy="346354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342900" indent="-342900" algn="l">
                <a:lnSpc>
                  <a:spcPts val="2624"/>
                </a:lnSpc>
                <a:buSzPct val="100000"/>
                <a:buChar char="•"/>
              </a:pP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비선호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, 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접근성 입력 및 반영</a:t>
              </a:r>
              <a:endPara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800100" lvl="1" indent="-342900">
                <a:lnSpc>
                  <a:spcPts val="2624"/>
                </a:lnSpc>
                <a:buSzPct val="100000"/>
                <a:buChar char="•"/>
              </a:pP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사용자의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상행 및 </a:t>
              </a:r>
              <a:r>
                <a:rPr lang="ko-KR" alt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상활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을 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고려한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제안</a:t>
              </a:r>
              <a:endParaRPr lang="en-US" altLang="ko-KR" sz="175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6545C5A-308A-9D9E-A3CD-CF78A941D0B4}"/>
              </a:ext>
            </a:extLst>
          </p:cNvPr>
          <p:cNvGrpSpPr/>
          <p:nvPr/>
        </p:nvGrpSpPr>
        <p:grpSpPr>
          <a:xfrm>
            <a:off x="2348389" y="5849064"/>
            <a:ext cx="9933503" cy="1326595"/>
            <a:chOff x="2348389" y="5849064"/>
            <a:chExt cx="9933503" cy="1326595"/>
          </a:xfrm>
        </p:grpSpPr>
        <p:sp>
          <p:nvSpPr>
            <p:cNvPr id="11" name="Text 8"/>
            <p:cNvSpPr/>
            <p:nvPr/>
          </p:nvSpPr>
          <p:spPr>
            <a:xfrm>
              <a:off x="2348389" y="5849064"/>
              <a:ext cx="2614017" cy="326827"/>
            </a:xfrm>
            <a:prstGeom prst="rect">
              <a:avLst/>
            </a:prstGeom>
            <a:noFill/>
            <a:ln/>
          </p:spPr>
          <p:txBody>
            <a:bodyPr wrap="none" rtlCol="0" anchor="t"/>
            <a:lstStyle/>
            <a:p>
              <a:pPr marL="0" indent="0">
                <a:lnSpc>
                  <a:spcPts val="2573"/>
                </a:lnSpc>
                <a:buNone/>
              </a:pPr>
              <a:r>
                <a:rPr lang="en-US" sz="2058" b="1" kern="0" spc="-41" dirty="0">
                  <a:solidFill>
                    <a:srgbClr val="000000"/>
                  </a:solidFill>
                  <a:latin typeface="adonis-web" pitchFamily="34" charset="0"/>
                  <a:ea typeface="adonis-web" pitchFamily="34" charset="-122"/>
                  <a:cs typeface="adonis-web" pitchFamily="34" charset="-120"/>
                </a:rPr>
                <a:t>기존 취미</a:t>
              </a:r>
              <a:endParaRPr lang="en-US" sz="2058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2703790" y="6509147"/>
              <a:ext cx="9578102" cy="666512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marL="342900" indent="-342900" algn="l">
                <a:lnSpc>
                  <a:spcPts val="2624"/>
                </a:lnSpc>
                <a:buSzPct val="100000"/>
                <a:buChar char="•"/>
              </a:pP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의 기존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정보를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입력</a:t>
              </a:r>
              <a:endPara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800100" lvl="1" indent="-342900">
                <a:lnSpc>
                  <a:spcPts val="2624"/>
                </a:lnSpc>
                <a:buSzPct val="100000"/>
                <a:buChar char="•"/>
              </a:pP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중복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제안 방지</a:t>
              </a:r>
              <a:endParaRPr lang="en-US" altLang="ko-KR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  <a:p>
              <a:pPr marL="800100" lvl="1" indent="-342900">
                <a:lnSpc>
                  <a:spcPts val="2624"/>
                </a:lnSpc>
                <a:buSzPct val="100000"/>
                <a:buChar char="•"/>
              </a:pP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유사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하나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새로운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취미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추천</a:t>
              </a:r>
              <a:r>
                <a:rPr lang="ko-KR" alt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으로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사용자의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관심사와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성향</a:t>
              </a:r>
              <a:r>
                <a:rPr lang="en-US" sz="1750" kern="0" spc="-35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 </a:t>
              </a:r>
              <a:r>
                <a:rPr lang="en-US" sz="1750" kern="0" spc="-35" dirty="0" err="1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반영</a:t>
              </a:r>
              <a:endParaRPr lang="en-US" sz="1750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757726" y="561856"/>
            <a:ext cx="4797266" cy="5995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22"/>
              </a:lnSpc>
              <a:buNone/>
            </a:pPr>
            <a:r>
              <a:rPr lang="en-US" sz="3777" b="1" kern="0" spc="-76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향후 개발 계획</a:t>
            </a:r>
            <a:endParaRPr lang="en-US" sz="377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26" y="1696522"/>
            <a:ext cx="2706291" cy="2706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7726" y="4632127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데이터 구조화</a:t>
            </a:r>
            <a:endParaRPr lang="en-US" sz="1889" dirty="0"/>
          </a:p>
        </p:txBody>
      </p:sp>
      <p:sp>
        <p:nvSpPr>
          <p:cNvPr id="7" name="Text 3"/>
          <p:cNvSpPr/>
          <p:nvPr/>
        </p:nvSpPr>
        <p:spPr>
          <a:xfrm>
            <a:off x="2757726" y="5135761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데이터를 체계적으로 구조화하여 </a:t>
            </a:r>
            <a:r>
              <a:rPr lang="en-US" sz="1605" kern="0" spc="-32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효율적으로</a:t>
            </a: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5" kern="0" spc="-32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활용합니다</a:t>
            </a: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605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079" y="1696522"/>
            <a:ext cx="2706291" cy="2706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969079" y="4632127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ERD</a:t>
            </a:r>
            <a:endParaRPr lang="en-US" sz="1889" dirty="0"/>
          </a:p>
        </p:txBody>
      </p:sp>
      <p:sp>
        <p:nvSpPr>
          <p:cNvPr id="10" name="Text 5"/>
          <p:cNvSpPr/>
          <p:nvPr/>
        </p:nvSpPr>
        <p:spPr>
          <a:xfrm>
            <a:off x="5969079" y="5135761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데이터베이스의 관계를 시각적으로 표현합니다.</a:t>
            </a:r>
            <a:endParaRPr lang="en-US" sz="1605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433" y="1696522"/>
            <a:ext cx="1844278" cy="27115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80433" y="4637365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적정기술선택</a:t>
            </a:r>
            <a:endParaRPr lang="en-US" sz="1889" dirty="0"/>
          </a:p>
        </p:txBody>
      </p:sp>
      <p:sp>
        <p:nvSpPr>
          <p:cNvPr id="13" name="Text 7"/>
          <p:cNvSpPr/>
          <p:nvPr/>
        </p:nvSpPr>
        <p:spPr>
          <a:xfrm>
            <a:off x="9180433" y="5141000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프로젝트에 적합한 웹 개발 기술을 선택하여 개발을 진행합니다.</a:t>
            </a:r>
            <a:endParaRPr lang="en-US" sz="1605" dirty="0"/>
          </a:p>
        </p:txBody>
      </p:sp>
      <p:sp>
        <p:nvSpPr>
          <p:cNvPr id="14" name="Text 8"/>
          <p:cNvSpPr/>
          <p:nvPr/>
        </p:nvSpPr>
        <p:spPr>
          <a:xfrm>
            <a:off x="2757726" y="6369129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아키텍처정의</a:t>
            </a:r>
            <a:endParaRPr lang="en-US" sz="1889" dirty="0"/>
          </a:p>
        </p:txBody>
      </p:sp>
      <p:sp>
        <p:nvSpPr>
          <p:cNvPr id="15" name="Text 9"/>
          <p:cNvSpPr/>
          <p:nvPr/>
        </p:nvSpPr>
        <p:spPr>
          <a:xfrm>
            <a:off x="2757726" y="6872764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시스템의 구조와 구성 요소를 정의합니다.</a:t>
            </a:r>
            <a:endParaRPr lang="en-US" sz="1605" dirty="0"/>
          </a:p>
        </p:txBody>
      </p:sp>
      <p:sp>
        <p:nvSpPr>
          <p:cNvPr id="16" name="Text 10"/>
          <p:cNvSpPr/>
          <p:nvPr/>
        </p:nvSpPr>
        <p:spPr>
          <a:xfrm>
            <a:off x="5969079" y="6369129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개발시퀸스 정의</a:t>
            </a:r>
            <a:endParaRPr lang="en-US" sz="1889" dirty="0"/>
          </a:p>
        </p:txBody>
      </p:sp>
      <p:sp>
        <p:nvSpPr>
          <p:cNvPr id="17" name="Text 11"/>
          <p:cNvSpPr/>
          <p:nvPr/>
        </p:nvSpPr>
        <p:spPr>
          <a:xfrm>
            <a:off x="5969079" y="6872764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개발 과정에서의 시퀀스를 정의하여 작업을 진행합니다.</a:t>
            </a:r>
            <a:endParaRPr lang="en-US" sz="1605" dirty="0"/>
          </a:p>
        </p:txBody>
      </p:sp>
      <p:sp>
        <p:nvSpPr>
          <p:cNvPr id="18" name="Text 12"/>
          <p:cNvSpPr/>
          <p:nvPr/>
        </p:nvSpPr>
        <p:spPr>
          <a:xfrm>
            <a:off x="9180433" y="6369129"/>
            <a:ext cx="2398633" cy="299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1"/>
              </a:lnSpc>
              <a:buNone/>
            </a:pPr>
            <a:r>
              <a:rPr lang="en-US" sz="1889" b="1" kern="0" spc="-3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API 연동 문서 작성</a:t>
            </a:r>
            <a:endParaRPr lang="en-US" sz="1889" dirty="0"/>
          </a:p>
        </p:txBody>
      </p:sp>
      <p:sp>
        <p:nvSpPr>
          <p:cNvPr id="19" name="Text 13"/>
          <p:cNvSpPr/>
          <p:nvPr/>
        </p:nvSpPr>
        <p:spPr>
          <a:xfrm>
            <a:off x="9180433" y="6872764"/>
            <a:ext cx="2706291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8"/>
              </a:lnSpc>
              <a:buNone/>
            </a:pPr>
            <a:r>
              <a:rPr lang="en-US" sz="1605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외부 서비스와의 API 연동을 위한 문서를 작성합니다.</a:t>
            </a:r>
            <a:endParaRPr lang="en-US" sz="160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38088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출처 및 Q&amp;A, 피드백</a:t>
            </a:r>
            <a:endParaRPr lang="en-US" sz="4117" dirty="0"/>
          </a:p>
        </p:txBody>
      </p:sp>
      <p:pic>
        <p:nvPicPr>
          <p:cNvPr id="5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617470"/>
            <a:ext cx="2076807" cy="3981331"/>
          </a:xfrm>
          <a:prstGeom prst="rect">
            <a:avLst/>
          </a:prstGeom>
        </p:spPr>
      </p:pic>
      <p:pic>
        <p:nvPicPr>
          <p:cNvPr id="6" name="Image 2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788" y="2617470"/>
            <a:ext cx="2076807" cy="3981331"/>
          </a:xfrm>
          <a:prstGeom prst="rect">
            <a:avLst/>
          </a:prstGeom>
        </p:spPr>
      </p:pic>
      <p:pic>
        <p:nvPicPr>
          <p:cNvPr id="7" name="Image 3" descr="preencoded.png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1188" y="2617470"/>
            <a:ext cx="2076807" cy="3981331"/>
          </a:xfrm>
          <a:prstGeom prst="rect">
            <a:avLst/>
          </a:prstGeom>
        </p:spPr>
      </p:pic>
      <p:pic>
        <p:nvPicPr>
          <p:cNvPr id="8" name="Image 4" descr="preencoded.png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7588" y="2617470"/>
            <a:ext cx="2076807" cy="39813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348389" y="1278969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b="1" kern="0" spc="-82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목차</a:t>
            </a:r>
            <a:endParaRPr lang="en-US" sz="4117" dirty="0"/>
          </a:p>
        </p:txBody>
      </p:sp>
      <p:sp>
        <p:nvSpPr>
          <p:cNvPr id="5" name="Shape 2"/>
          <p:cNvSpPr/>
          <p:nvPr/>
        </p:nvSpPr>
        <p:spPr>
          <a:xfrm>
            <a:off x="2348389" y="26266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 3"/>
          <p:cNvSpPr/>
          <p:nvPr/>
        </p:nvSpPr>
        <p:spPr>
          <a:xfrm>
            <a:off x="2512219" y="2680573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470" dirty="0"/>
          </a:p>
        </p:txBody>
      </p:sp>
      <p:sp>
        <p:nvSpPr>
          <p:cNvPr id="7" name="Text 4"/>
          <p:cNvSpPr/>
          <p:nvPr/>
        </p:nvSpPr>
        <p:spPr>
          <a:xfrm>
            <a:off x="3070503" y="262663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문제</a:t>
            </a: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상황</a:t>
            </a: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정의</a:t>
            </a:r>
            <a:endParaRPr lang="en-US" sz="2058" dirty="0"/>
          </a:p>
        </p:txBody>
      </p:sp>
      <p:sp>
        <p:nvSpPr>
          <p:cNvPr id="8" name="Text 5"/>
          <p:cNvSpPr/>
          <p:nvPr/>
        </p:nvSpPr>
        <p:spPr>
          <a:xfrm>
            <a:off x="3070503" y="3086695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문제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정의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및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해결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방안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모색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26266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7"/>
          <p:cNvSpPr/>
          <p:nvPr/>
        </p:nvSpPr>
        <p:spPr>
          <a:xfrm>
            <a:off x="7590115" y="2680573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470" dirty="0"/>
          </a:p>
        </p:txBody>
      </p:sp>
      <p:sp>
        <p:nvSpPr>
          <p:cNvPr id="11" name="Text 8"/>
          <p:cNvSpPr/>
          <p:nvPr/>
        </p:nvSpPr>
        <p:spPr>
          <a:xfrm>
            <a:off x="8148399" y="2626638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요구</a:t>
            </a: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상황</a:t>
            </a: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2058" b="1" kern="0" spc="-41" dirty="0" err="1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정의</a:t>
            </a:r>
            <a:endParaRPr lang="en-US" sz="2058" dirty="0"/>
          </a:p>
        </p:txBody>
      </p:sp>
      <p:sp>
        <p:nvSpPr>
          <p:cNvPr id="12" name="Text 9"/>
          <p:cNvSpPr/>
          <p:nvPr/>
        </p:nvSpPr>
        <p:spPr>
          <a:xfrm>
            <a:off x="8148399" y="3086695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서비스에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대한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사용자의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요구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사항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파악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348389" y="42252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2512219" y="4279225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470" dirty="0"/>
          </a:p>
        </p:txBody>
      </p:sp>
      <p:sp>
        <p:nvSpPr>
          <p:cNvPr id="15" name="Text 12"/>
          <p:cNvSpPr/>
          <p:nvPr/>
        </p:nvSpPr>
        <p:spPr>
          <a:xfrm>
            <a:off x="3070503" y="422529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유저 플로우</a:t>
            </a:r>
            <a:endParaRPr lang="en-US" sz="2058" dirty="0"/>
          </a:p>
        </p:txBody>
      </p:sp>
      <p:sp>
        <p:nvSpPr>
          <p:cNvPr id="16" name="Text 13"/>
          <p:cNvSpPr/>
          <p:nvPr/>
        </p:nvSpPr>
        <p:spPr>
          <a:xfrm>
            <a:off x="3070503" y="4685348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이용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과정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정의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26285" y="42252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5"/>
          <p:cNvSpPr/>
          <p:nvPr/>
        </p:nvSpPr>
        <p:spPr>
          <a:xfrm>
            <a:off x="7590115" y="4279225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470" dirty="0"/>
          </a:p>
        </p:txBody>
      </p:sp>
      <p:sp>
        <p:nvSpPr>
          <p:cNvPr id="19" name="Text 16"/>
          <p:cNvSpPr/>
          <p:nvPr/>
        </p:nvSpPr>
        <p:spPr>
          <a:xfrm>
            <a:off x="8148399" y="422529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시퀀스 다이어그램</a:t>
            </a:r>
            <a:endParaRPr lang="en-US" sz="2058" dirty="0"/>
          </a:p>
        </p:txBody>
      </p:sp>
      <p:sp>
        <p:nvSpPr>
          <p:cNvPr id="20" name="Text 17"/>
          <p:cNvSpPr/>
          <p:nvPr/>
        </p:nvSpPr>
        <p:spPr>
          <a:xfrm>
            <a:off x="8148399" y="4685348"/>
            <a:ext cx="413361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서비스의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핵심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기능</a:t>
            </a: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시각</a:t>
            </a: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화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2348389" y="58239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 19"/>
          <p:cNvSpPr/>
          <p:nvPr/>
        </p:nvSpPr>
        <p:spPr>
          <a:xfrm>
            <a:off x="2512219" y="587787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5</a:t>
            </a:r>
            <a:endParaRPr lang="en-US" sz="2470" dirty="0"/>
          </a:p>
        </p:txBody>
      </p:sp>
      <p:sp>
        <p:nvSpPr>
          <p:cNvPr id="23" name="Text 20"/>
          <p:cNvSpPr/>
          <p:nvPr/>
        </p:nvSpPr>
        <p:spPr>
          <a:xfrm>
            <a:off x="3070503" y="582394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차별점</a:t>
            </a:r>
            <a:endParaRPr lang="en-US" sz="2058" dirty="0"/>
          </a:p>
        </p:txBody>
      </p:sp>
      <p:sp>
        <p:nvSpPr>
          <p:cNvPr id="24" name="Text 21"/>
          <p:cNvSpPr/>
          <p:nvPr/>
        </p:nvSpPr>
        <p:spPr>
          <a:xfrm>
            <a:off x="3070503" y="6284000"/>
            <a:ext cx="41336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기존 서비스와의 </a:t>
            </a:r>
            <a:r>
              <a:rPr lang="en-US" sz="1750" kern="0" spc="-35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차별</a:t>
            </a: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점 안내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7426285" y="58239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6" name="Text 23"/>
          <p:cNvSpPr/>
          <p:nvPr/>
        </p:nvSpPr>
        <p:spPr>
          <a:xfrm>
            <a:off x="7590115" y="5877878"/>
            <a:ext cx="172283" cy="3920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88"/>
              </a:lnSpc>
              <a:buNone/>
            </a:pPr>
            <a:r>
              <a:rPr lang="en-US" sz="2470" b="1" kern="0" spc="-49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6</a:t>
            </a:r>
            <a:endParaRPr lang="en-US" sz="2470" dirty="0"/>
          </a:p>
        </p:txBody>
      </p:sp>
      <p:sp>
        <p:nvSpPr>
          <p:cNvPr id="27" name="Text 24"/>
          <p:cNvSpPr/>
          <p:nvPr/>
        </p:nvSpPr>
        <p:spPr>
          <a:xfrm>
            <a:off x="8148399" y="5823942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향후 개발 계획</a:t>
            </a:r>
            <a:endParaRPr lang="en-US" sz="2058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163967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1.문제 </a:t>
            </a:r>
            <a:r>
              <a:rPr lang="en-US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상황</a:t>
            </a:r>
            <a:r>
              <a:rPr lang="en-US" sz="5681" b="1" kern="0" spc="-11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 </a:t>
            </a:r>
            <a:r>
              <a:rPr lang="en-US" sz="5681" b="1" kern="0" spc="-114" dirty="0" err="1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정의</a:t>
            </a:r>
            <a:endParaRPr lang="en-US" sz="5681" dirty="0"/>
          </a:p>
        </p:txBody>
      </p:sp>
      <p:sp>
        <p:nvSpPr>
          <p:cNvPr id="6" name="Text 2"/>
          <p:cNvSpPr/>
          <p:nvPr/>
        </p:nvSpPr>
        <p:spPr>
          <a:xfrm>
            <a:off x="833199" y="4399121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새로 즐길 </a:t>
            </a:r>
            <a:r>
              <a:rPr lang="ko-KR" altLang="en-US" b="1" dirty="0">
                <a:solidFill>
                  <a:srgbClr val="FF0000"/>
                </a:solidFill>
              </a:rPr>
              <a:t>취미</a:t>
            </a: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가 필요한 당신</a:t>
            </a:r>
            <a:r>
              <a:rPr lang="en-US" altLang="ko-KR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너무 많은 선택지 때문에</a:t>
            </a:r>
            <a:r>
              <a:rPr lang="en-US" altLang="ko-KR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ko-KR" alt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고민이 많진 않으셨나요</a:t>
            </a:r>
            <a:r>
              <a:rPr lang="en-US" altLang="ko-KR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?</a:t>
            </a:r>
            <a:endParaRPr lang="en-US" sz="1750" kern="0" spc="-35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38456" y="427673"/>
            <a:ext cx="4185285" cy="4574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02"/>
              </a:lnSpc>
              <a:buNone/>
            </a:pPr>
            <a:r>
              <a:rPr lang="en-US" sz="2882" b="1" kern="0" spc="-58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취미라는 주제를 선택한 이유</a:t>
            </a:r>
            <a:endParaRPr lang="en-US" sz="2882" dirty="0"/>
          </a:p>
        </p:txBody>
      </p:sp>
      <p:sp>
        <p:nvSpPr>
          <p:cNvPr id="5" name="Text 2"/>
          <p:cNvSpPr/>
          <p:nvPr/>
        </p:nvSpPr>
        <p:spPr>
          <a:xfrm>
            <a:off x="3838456" y="1118354"/>
            <a:ext cx="2195751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729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취미를 가진 사람의 수</a:t>
            </a:r>
            <a:endParaRPr lang="en-US" sz="172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56" y="1392793"/>
            <a:ext cx="5904309" cy="345614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240" y="4854178"/>
            <a:ext cx="5912525" cy="2090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838456" y="7164110"/>
            <a:ext cx="6953488" cy="699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어떤 뉴스 포털에서 22년 4월에 쓴 기사에 따르면  무려 응답자의 93.94%가 취미가 있다고 답하였습니다.  또한 한국 - 핀란드 교육 연구 센터의 23년 1월 자료에 따르면  1,500개의 초,중학교 16만 4천 명의 대상으로 한 설문에서 응답자 중 85%의 학생이나 선호하는 취미를 가지고 있다고 답했습니다.</a:t>
            </a:r>
            <a:endParaRPr lang="en-US" sz="12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3838456" y="427673"/>
            <a:ext cx="2195751" cy="2744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729" b="1" kern="0" spc="-3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취미에 투자하는 시간</a:t>
            </a:r>
            <a:endParaRPr lang="en-US" sz="1729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56" y="1013103"/>
            <a:ext cx="6953488" cy="339185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6" y="4579858"/>
            <a:ext cx="6953488" cy="245911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838456" y="7213878"/>
            <a:ext cx="6953488" cy="6997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취미 활동을 5년 이상 해오고 있는 사람이 무려 53.03%나 되었습니다.  한 달 평균 15만~20만 원 미만을 쓴다는 대답이 33.33% 로 가장 많았어요. 또한 23년 조사한 '매달 취미에 사용하는 금액은?' 이라는 설문에서 '30만원 초과'가 37.4%로 가장 많았습니다.</a:t>
            </a:r>
            <a:endParaRPr lang="en-US" sz="12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921913" y="540425"/>
            <a:ext cx="3232547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 추천 서비스의 접근 방법</a:t>
            </a:r>
            <a:endParaRPr lang="en-US" sz="2185" dirty="0"/>
          </a:p>
        </p:txBody>
      </p:sp>
      <p:sp>
        <p:nvSpPr>
          <p:cNvPr id="5" name="Text 2"/>
          <p:cNvSpPr/>
          <p:nvPr/>
        </p:nvSpPr>
        <p:spPr>
          <a:xfrm>
            <a:off x="2921913" y="1280160"/>
            <a:ext cx="8786455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r>
              <a:rPr lang="ko-KR" altLang="en-US" sz="1548" kern="0" spc="-31" dirty="0">
                <a:solidFill>
                  <a:srgbClr val="272525"/>
                </a:solidFill>
                <a:latin typeface="Source Sans Pro" pitchFamily="34" charset="0"/>
              </a:rPr>
              <a:t>어떻게 하면 사람들이 서비스를 즐기고</a:t>
            </a:r>
            <a:r>
              <a:rPr lang="en-US" altLang="ko-KR" sz="1548" kern="0" spc="-31" dirty="0">
                <a:solidFill>
                  <a:srgbClr val="272525"/>
                </a:solidFill>
                <a:latin typeface="Source Sans Pro" pitchFamily="34" charset="0"/>
              </a:rPr>
              <a:t>, </a:t>
            </a:r>
            <a:r>
              <a:rPr lang="ko-KR" altLang="en-US" sz="1548" kern="0" spc="-31" dirty="0">
                <a:solidFill>
                  <a:srgbClr val="272525"/>
                </a:solidFill>
                <a:latin typeface="Source Sans Pro" pitchFamily="34" charset="0"/>
              </a:rPr>
              <a:t>쉽게 사용할 수 있을까</a:t>
            </a:r>
            <a:r>
              <a:rPr lang="en-US" altLang="ko-KR" sz="1548" kern="0" spc="-31" dirty="0">
                <a:solidFill>
                  <a:srgbClr val="272525"/>
                </a:solidFill>
                <a:latin typeface="Source Sans Pro" pitchFamily="34" charset="0"/>
              </a:rPr>
              <a:t>?</a:t>
            </a:r>
            <a:endParaRPr lang="en-US" sz="1548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913" y="1796058"/>
            <a:ext cx="8786455" cy="537710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921913" y="7394258"/>
            <a:ext cx="8786455" cy="2947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1"/>
              </a:lnSpc>
              <a:buNone/>
            </a:pPr>
            <a:endParaRPr lang="en-US" sz="154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31BE37D-101A-E66F-0673-3E08D78EF4D0}"/>
              </a:ext>
            </a:extLst>
          </p:cNvPr>
          <p:cNvGrpSpPr/>
          <p:nvPr/>
        </p:nvGrpSpPr>
        <p:grpSpPr>
          <a:xfrm>
            <a:off x="7315200" y="1163485"/>
            <a:ext cx="6858506" cy="5902629"/>
            <a:chOff x="3372016" y="968692"/>
            <a:chExt cx="7315200" cy="6418715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3546" y="968692"/>
              <a:ext cx="3792141" cy="588752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E0B3A7-815C-E3E9-96B2-9430C0DE795E}"/>
                </a:ext>
              </a:extLst>
            </p:cNvPr>
            <p:cNvSpPr txBox="1"/>
            <p:nvPr/>
          </p:nvSpPr>
          <p:spPr>
            <a:xfrm>
              <a:off x="3372016" y="7028735"/>
              <a:ext cx="7315200" cy="3586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lnSpc>
                  <a:spcPts val="2029"/>
                </a:lnSpc>
                <a:buNone/>
              </a:pPr>
              <a:r>
                <a:rPr lang="ko-KR" altLang="en-US" sz="1400" kern="0" spc="-27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성격의 특성 나열</a:t>
              </a:r>
              <a:r>
                <a:rPr lang="en-US" altLang="ko-KR" sz="1400" kern="0" spc="-27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, </a:t>
              </a:r>
              <a:r>
                <a:rPr lang="ko-KR" altLang="en-US" sz="1400" kern="0" spc="-27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사용자와 잘 맞는</a:t>
              </a:r>
              <a:r>
                <a:rPr lang="en-US" altLang="ko-KR" sz="1400" kern="0" spc="-27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/</a:t>
              </a:r>
              <a:r>
                <a:rPr lang="ko-KR" altLang="en-US" sz="1400" kern="0" spc="-27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안 맞는 컬러 제시</a:t>
              </a:r>
              <a:endParaRPr lang="en-US" altLang="ko-KR" sz="140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endParaRPr>
            </a:p>
          </p:txBody>
        </p:sp>
      </p:grpSp>
      <p:sp>
        <p:nvSpPr>
          <p:cNvPr id="26" name="Text 1">
            <a:extLst>
              <a:ext uri="{FF2B5EF4-FFF2-40B4-BE49-F238E27FC236}">
                <a16:creationId xmlns:a16="http://schemas.microsoft.com/office/drawing/2014/main" id="{118A587E-15BA-9144-5B33-90154823A48F}"/>
              </a:ext>
            </a:extLst>
          </p:cNvPr>
          <p:cNvSpPr/>
          <p:nvPr/>
        </p:nvSpPr>
        <p:spPr>
          <a:xfrm>
            <a:off x="2921913" y="540425"/>
            <a:ext cx="3232547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 추천 서비스의 접근 방법</a:t>
            </a:r>
            <a:endParaRPr lang="en-US" sz="2185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D3CC8-5B0B-B199-3E26-7C72CC241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60" r="18656"/>
          <a:stretch/>
        </p:blipFill>
        <p:spPr>
          <a:xfrm>
            <a:off x="869244" y="2142961"/>
            <a:ext cx="6445956" cy="32687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B983D396-2CC8-FC13-7A33-3B10B9E069E0}"/>
              </a:ext>
            </a:extLst>
          </p:cNvPr>
          <p:cNvGrpSpPr/>
          <p:nvPr/>
        </p:nvGrpSpPr>
        <p:grpSpPr>
          <a:xfrm>
            <a:off x="3029493" y="3405649"/>
            <a:ext cx="1524776" cy="1590782"/>
            <a:chOff x="9111728" y="1824261"/>
            <a:chExt cx="1524776" cy="15907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14411-E2B7-5E6D-376F-EE0872AFE04F}"/>
                </a:ext>
              </a:extLst>
            </p:cNvPr>
            <p:cNvSpPr txBox="1"/>
            <p:nvPr/>
          </p:nvSpPr>
          <p:spPr>
            <a:xfrm>
              <a:off x="9111728" y="1824261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성격의 특성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E68550-92DD-B374-B148-CCC0D96A2C7D}"/>
                </a:ext>
              </a:extLst>
            </p:cNvPr>
            <p:cNvSpPr txBox="1"/>
            <p:nvPr/>
          </p:nvSpPr>
          <p:spPr>
            <a:xfrm>
              <a:off x="9239968" y="3014933"/>
              <a:ext cx="12682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취미 추천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F0DA2B2A-E881-B288-FD5C-B26EB823206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56708" y="2597913"/>
              <a:ext cx="634817" cy="12700"/>
            </a:xfrm>
            <a:prstGeom prst="bentConnector3">
              <a:avLst/>
            </a:prstGeom>
            <a:ln w="38100">
              <a:solidFill>
                <a:srgbClr val="CB81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0AF94F-69E3-7D10-D900-0A4A034B2619}"/>
              </a:ext>
            </a:extLst>
          </p:cNvPr>
          <p:cNvGrpSpPr/>
          <p:nvPr/>
        </p:nvGrpSpPr>
        <p:grpSpPr>
          <a:xfrm>
            <a:off x="8806553" y="3405649"/>
            <a:ext cx="2666114" cy="1590782"/>
            <a:chOff x="11119799" y="3620788"/>
            <a:chExt cx="2666114" cy="15907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DC9692-9085-8E50-8321-5B8DE1528A14}"/>
                </a:ext>
              </a:extLst>
            </p:cNvPr>
            <p:cNvSpPr txBox="1"/>
            <p:nvPr/>
          </p:nvSpPr>
          <p:spPr>
            <a:xfrm>
              <a:off x="11192735" y="3620788"/>
              <a:ext cx="25202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잘 맞는</a:t>
              </a:r>
              <a:r>
                <a:rPr lang="en-US" altLang="ko-KR" sz="2000" b="1" dirty="0"/>
                <a:t>/</a:t>
              </a:r>
              <a:r>
                <a:rPr lang="ko-KR" altLang="en-US" sz="2000" b="1" dirty="0"/>
                <a:t>안 맞는 컬러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A0F3B42-D402-C2BC-4DFC-65CC0D8E5FF2}"/>
                </a:ext>
              </a:extLst>
            </p:cNvPr>
            <p:cNvSpPr txBox="1"/>
            <p:nvPr/>
          </p:nvSpPr>
          <p:spPr>
            <a:xfrm>
              <a:off x="11119799" y="4811460"/>
              <a:ext cx="2666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/>
                <a:t>취미를 같이 즐길 사람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C34D785C-08CE-EC41-FDC1-F9E59B517C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2135448" y="4394440"/>
              <a:ext cx="634817" cy="12700"/>
            </a:xfrm>
            <a:prstGeom prst="bentConnector3">
              <a:avLst/>
            </a:prstGeom>
            <a:ln w="38100">
              <a:solidFill>
                <a:srgbClr val="CB81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1">
            <a:extLst>
              <a:ext uri="{FF2B5EF4-FFF2-40B4-BE49-F238E27FC236}">
                <a16:creationId xmlns:a16="http://schemas.microsoft.com/office/drawing/2014/main" id="{603E16A1-1532-7DC8-AAE1-BC01A550725A}"/>
              </a:ext>
            </a:extLst>
          </p:cNvPr>
          <p:cNvSpPr/>
          <p:nvPr/>
        </p:nvSpPr>
        <p:spPr>
          <a:xfrm>
            <a:off x="2921913" y="540425"/>
            <a:ext cx="3232547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2185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취미 추천 서비스의 접근 방법</a:t>
            </a:r>
            <a:endParaRPr lang="en-US" sz="2185" dirty="0"/>
          </a:p>
        </p:txBody>
      </p:sp>
    </p:spTree>
    <p:extLst>
      <p:ext uri="{BB962C8B-B14F-4D97-AF65-F5344CB8AC3E}">
        <p14:creationId xmlns:p14="http://schemas.microsoft.com/office/powerpoint/2010/main" val="60855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/>
          <p:cNvSpPr/>
          <p:nvPr/>
        </p:nvSpPr>
        <p:spPr>
          <a:xfrm>
            <a:off x="1279273" y="602991"/>
            <a:ext cx="872589" cy="457438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3602"/>
              </a:lnSpc>
              <a:buNone/>
              <a:defRPr/>
            </a:pPr>
            <a:r>
              <a:rPr lang="en-US" sz="2882" b="1" kern="0" spc="-58" dirty="0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BM</a:t>
            </a:r>
            <a:endParaRPr lang="en-US" sz="2882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8330" t="27300" r="28800" b="13290"/>
          <a:stretch>
            <a:fillRect/>
          </a:stretch>
        </p:blipFill>
        <p:spPr>
          <a:xfrm>
            <a:off x="2151862" y="2416044"/>
            <a:ext cx="3500438" cy="37861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 2"/>
          <p:cNvSpPr/>
          <p:nvPr/>
        </p:nvSpPr>
        <p:spPr>
          <a:xfrm>
            <a:off x="1279273" y="1192026"/>
            <a:ext cx="2195751" cy="274439"/>
          </a:xfrm>
          <a:prstGeom prst="rect">
            <a:avLst/>
          </a:prstGeom>
          <a:noFill/>
          <a:ln/>
        </p:spPr>
        <p:txBody>
          <a:bodyPr wrap="none" anchor="t"/>
          <a:lstStyle/>
          <a:p>
            <a:pPr marL="0" indent="0">
              <a:lnSpc>
                <a:spcPts val="2161"/>
              </a:lnSpc>
              <a:buNone/>
              <a:defRPr/>
            </a:pPr>
            <a:r>
              <a:rPr lang="ko-KR" altLang="en-US" sz="1729" b="1" kern="0" spc="-35" dirty="0">
                <a:solidFill>
                  <a:srgbClr val="000000"/>
                </a:solidFill>
                <a:latin typeface="adonis-web"/>
                <a:ea typeface="adonis-web"/>
                <a:cs typeface="adonis-web"/>
              </a:rPr>
              <a:t>광고 및 제휴</a:t>
            </a:r>
            <a:endParaRPr lang="en-US" sz="1729" dirty="0"/>
          </a:p>
        </p:txBody>
      </p:sp>
      <p:grpSp>
        <p:nvGrpSpPr>
          <p:cNvPr id="13" name="그룹 12"/>
          <p:cNvGrpSpPr/>
          <p:nvPr/>
        </p:nvGrpSpPr>
        <p:grpSpPr>
          <a:xfrm>
            <a:off x="8601947" y="5404495"/>
            <a:ext cx="3187091" cy="1595476"/>
            <a:chOff x="8726175" y="1824261"/>
            <a:chExt cx="3187091" cy="1595476"/>
          </a:xfrm>
        </p:grpSpPr>
        <p:sp>
          <p:nvSpPr>
            <p:cNvPr id="14" name="TextBox 13"/>
            <p:cNvSpPr txBox="1"/>
            <p:nvPr/>
          </p:nvSpPr>
          <p:spPr>
            <a:xfrm>
              <a:off x="8829569" y="1824261"/>
              <a:ext cx="298030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취미 추천 및 클래스 연계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26175" y="3019627"/>
              <a:ext cx="318709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 b="1" dirty="0"/>
                <a:t>중개수수료</a:t>
              </a:r>
              <a:r>
                <a:rPr lang="en-US" altLang="ko-KR" sz="2000" b="1" dirty="0"/>
                <a:t>, </a:t>
              </a:r>
              <a:r>
                <a:rPr lang="ko-KR" altLang="en-US" sz="2000" b="1" dirty="0"/>
                <a:t>상위노출 광고</a:t>
              </a:r>
            </a:p>
          </p:txBody>
        </p:sp>
        <p:cxnSp>
          <p:nvCxnSpPr>
            <p:cNvPr id="17" name="연결선: 꺾임 16"/>
            <p:cNvCxnSpPr>
              <a:cxnSpLocks/>
            </p:cNvCxnSpPr>
            <p:nvPr/>
          </p:nvCxnSpPr>
          <p:spPr>
            <a:xfrm rot="5400000">
              <a:off x="10002312" y="2597913"/>
              <a:ext cx="634817" cy="1270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B81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클래스101, 솜씨당… “코로나 시대에 취미 생활 하는 법” – SK텔레콤 뉴스룸">
            <a:extLst>
              <a:ext uri="{FF2B5EF4-FFF2-40B4-BE49-F238E27FC236}">
                <a16:creationId xmlns:a16="http://schemas.microsoft.com/office/drawing/2014/main" id="{44F6C3E5-0365-4FE7-179B-746D6C1EC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879" y="1891310"/>
            <a:ext cx="4521086" cy="320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555</Words>
  <Application>Microsoft Office PowerPoint</Application>
  <PresentationFormat>사용자 지정</PresentationFormat>
  <Paragraphs>119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adonis-web</vt:lpstr>
      <vt:lpstr>Arial</vt:lpstr>
      <vt:lpstr>Calibri</vt:lpstr>
      <vt:lpstr>Source Sans Pro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YuJin Je</cp:lastModifiedBy>
  <cp:revision>11</cp:revision>
  <dcterms:created xsi:type="dcterms:W3CDTF">2024-06-10T19:17:31Z</dcterms:created>
  <dcterms:modified xsi:type="dcterms:W3CDTF">2024-06-11T09:54:47Z</dcterms:modified>
  <cp:version/>
</cp:coreProperties>
</file>